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Raleway"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uiTtMYB5O53gJaa68wK3pg3lu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9363" autoAdjust="0"/>
  </p:normalViewPr>
  <p:slideViewPr>
    <p:cSldViewPr snapToGrid="0">
      <p:cViewPr varScale="1">
        <p:scale>
          <a:sx n="35" d="100"/>
          <a:sy n="35" d="100"/>
        </p:scale>
        <p:origin x="2333"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Hi Everyone, good morning and thank you being here. We are here to present our data analysis for our Project NBA…. Project NBA all started with our motivated question… “ What are the characteristics that makes the ultimate NBA player? …Is it their height &amp; weight? or is it their age that contributes to their success?...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And from there we have made our hypothesis that weight, height, age, Years played and team rank have got to be the major contributor in the making of the ultimate NBA player.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purpose of this exploration is to present statistical evidence of correlation between variables that we commonly see in NBA player statistics, like points and  free throws. It is a great topic of debate that can last very long for basketball enthusiasts. </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decided to take a leap and study multiple data from the top two links found in Google…..which are KAGGLE and SPORT REFERENCE as our sources. This gave us our independent variables from our hypothesis and 46 dependent variables.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With full confidence, we decided to find out the answers to our questions, given we have a strong team that consists of a chemical engineer, a project manager, a business developer and an industrial engineer.</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research the best approach in creating statistical model to validate the relationships of each of the variables. It also created a mixture of exciting and frustrating moments. From coming up with the questions we want to solve to narrowing down  the scope. It made the final results more gratifying specially when we proved our assumption that height, weight and age have correlation in the making of the ultimate NBA player.</a:t>
            </a:r>
          </a:p>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fbcbd45d5_1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a:solidFill>
                  <a:schemeClr val="dk2"/>
                </a:solidFill>
              </a:rPr>
              <a:t>Commonly used functions/methods: merge, drop duplicates, .rename() and drop.na/fill.na/drop zeros (0)</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r>
              <a:rPr lang="en-US">
                <a:solidFill>
                  <a:schemeClr val="dk2"/>
                </a:solidFill>
              </a:rPr>
              <a:t>Merged stats data with player data and grouped.by</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2"/>
                </a:solidFill>
              </a:rPr>
              <a:t>The data exploration and cleanup process (accompanied by your Jupyter Notebook) Describe the exploration and cleanup process.</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merge -&gt; drop duplicates -&gt; drop.na</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Quick analysis of data (what do we need?)</a:t>
            </a:r>
            <a:endParaRPr>
              <a:solidFill>
                <a:schemeClr val="dk2"/>
              </a:solidFill>
            </a:endParaRPr>
          </a:p>
          <a:p>
            <a:pPr marL="0" lvl="0" indent="0" algn="l" rtl="0">
              <a:spcBef>
                <a:spcPts val="0"/>
              </a:spcBef>
              <a:spcAft>
                <a:spcPts val="0"/>
              </a:spcAft>
              <a:buNone/>
            </a:pPr>
            <a:endParaRPr>
              <a:solidFill>
                <a:schemeClr val="dk2"/>
              </a:solidFill>
            </a:endParaRPr>
          </a:p>
          <a:p>
            <a:pPr marL="914400" lvl="1" indent="-298450" algn="l" rtl="0">
              <a:spcBef>
                <a:spcPts val="0"/>
              </a:spcBef>
              <a:spcAft>
                <a:spcPts val="0"/>
              </a:spcAft>
              <a:buClr>
                <a:schemeClr val="dk2"/>
              </a:buClr>
              <a:buSzPts val="1100"/>
              <a:buChar char="○"/>
            </a:pPr>
            <a:r>
              <a:rPr lang="en-US">
                <a:solidFill>
                  <a:schemeClr val="dk2"/>
                </a:solidFill>
              </a:rPr>
              <a:t>There were a lot of empty columns, zeros or N/As</a:t>
            </a:r>
            <a:endParaRPr>
              <a:solidFill>
                <a:schemeClr val="dk2"/>
              </a:solidFill>
            </a:endParaRPr>
          </a:p>
          <a:p>
            <a:pPr marL="914400" lvl="1" indent="-298450" algn="l" rtl="0">
              <a:spcBef>
                <a:spcPts val="0"/>
              </a:spcBef>
              <a:spcAft>
                <a:spcPts val="0"/>
              </a:spcAft>
              <a:buClr>
                <a:schemeClr val="dk2"/>
              </a:buClr>
              <a:buSzPts val="1100"/>
              <a:buChar char="○"/>
            </a:pPr>
            <a:r>
              <a:rPr lang="en-US">
                <a:solidFill>
                  <a:schemeClr val="dk2"/>
                </a:solidFill>
              </a:rPr>
              <a:t>A lot of missing data for time before 1982</a:t>
            </a:r>
            <a:endParaRPr>
              <a:solidFill>
                <a:schemeClr val="dk2"/>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 name="Google Shape;87;g7fbcbd45d5_1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bcbd45d5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Exploration: We had three different data sets </a:t>
            </a:r>
            <a:endParaRPr/>
          </a:p>
          <a:p>
            <a:pPr marL="0" lvl="0" indent="0" algn="l" rtl="0">
              <a:spcBef>
                <a:spcPts val="0"/>
              </a:spcBef>
              <a:spcAft>
                <a:spcPts val="0"/>
              </a:spcAft>
              <a:buNone/>
            </a:pPr>
            <a:endParaRPr/>
          </a:p>
          <a:p>
            <a:pPr marL="285750" lvl="0" indent="-266700" algn="l" rtl="0">
              <a:spcBef>
                <a:spcPts val="0"/>
              </a:spcBef>
              <a:spcAft>
                <a:spcPts val="0"/>
              </a:spcAft>
              <a:buClr>
                <a:schemeClr val="dk2"/>
              </a:buClr>
              <a:buSzPts val="1100"/>
              <a:buChar char="•"/>
            </a:pPr>
            <a:r>
              <a:rPr lang="en-US">
                <a:solidFill>
                  <a:schemeClr val="dk2"/>
                </a:solidFill>
              </a:rPr>
              <a:t>Discuss insights you had while exploring the data that you didn't anticipate </a:t>
            </a:r>
            <a:endParaRPr>
              <a:solidFill>
                <a:schemeClr val="dk2"/>
              </a:solidFill>
            </a:endParaRPr>
          </a:p>
          <a:p>
            <a:pPr marL="457200" lvl="0" indent="-317500" algn="l" rtl="0">
              <a:spcBef>
                <a:spcPts val="0"/>
              </a:spcBef>
              <a:spcAft>
                <a:spcPts val="0"/>
              </a:spcAft>
              <a:buClr>
                <a:schemeClr val="dk2"/>
              </a:buClr>
              <a:buSzPts val="1400"/>
              <a:buChar char="•"/>
            </a:pPr>
            <a:r>
              <a:rPr lang="en-US">
                <a:solidFill>
                  <a:schemeClr val="dk2"/>
                </a:solidFill>
              </a:rPr>
              <a:t>Discuss any problems that arose after exploring the data, and how you resolved them </a:t>
            </a:r>
            <a:endParaRPr>
              <a:solidFill>
                <a:schemeClr val="dk2"/>
              </a:solidFill>
            </a:endParaRPr>
          </a:p>
          <a:p>
            <a:pPr marL="914400" lvl="1" indent="-298450" algn="l" rtl="0">
              <a:spcBef>
                <a:spcPts val="0"/>
              </a:spcBef>
              <a:spcAft>
                <a:spcPts val="0"/>
              </a:spcAft>
              <a:buClr>
                <a:schemeClr val="dk2"/>
              </a:buClr>
              <a:buSzPts val="1100"/>
              <a:buChar char="○"/>
            </a:pPr>
            <a:endParaRPr>
              <a:solidFill>
                <a:schemeClr val="dk2"/>
              </a:solidFill>
            </a:endParaRPr>
          </a:p>
          <a:p>
            <a:pPr marL="457200" lvl="0" indent="-298450" algn="l" rtl="0">
              <a:spcBef>
                <a:spcPts val="0"/>
              </a:spcBef>
              <a:spcAft>
                <a:spcPts val="0"/>
              </a:spcAft>
              <a:buClr>
                <a:schemeClr val="dk2"/>
              </a:buClr>
              <a:buSzPts val="1100"/>
              <a:buChar char="•"/>
            </a:pPr>
            <a:r>
              <a:rPr lang="en-US">
                <a:solidFill>
                  <a:schemeClr val="dk2"/>
                </a:solidFill>
              </a:rPr>
              <a:t>Present and discuss interesting figures developed during exploration, ideally with the help of Jupyter Notebook</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how long has the nba been around for?</a:t>
            </a:r>
            <a:endParaRPr>
              <a:solidFill>
                <a:schemeClr val="dk2"/>
              </a:solidFill>
            </a:endParaRPr>
          </a:p>
          <a:p>
            <a:pPr marL="0" lvl="0" indent="0" algn="l" rtl="0">
              <a:spcBef>
                <a:spcPts val="0"/>
              </a:spcBef>
              <a:spcAft>
                <a:spcPts val="0"/>
              </a:spcAft>
              <a:buNone/>
            </a:pPr>
            <a:r>
              <a:rPr lang="en-US">
                <a:solidFill>
                  <a:schemeClr val="dk2"/>
                </a:solidFill>
              </a:rPr>
              <a:t>years played and turnovers before refs?</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Clr>
                <a:schemeClr val="dk2"/>
              </a:buClr>
              <a:buSzPts val="1100"/>
              <a:buFont typeface="Arial"/>
              <a:buNone/>
            </a:pPr>
            <a:r>
              <a:rPr lang="en-US">
                <a:solidFill>
                  <a:schemeClr val="dk2"/>
                </a:solidFill>
              </a:rPr>
              <a:t>For age there is a large variance in our data</a:t>
            </a:r>
            <a:endParaRPr>
              <a:solidFill>
                <a:schemeClr val="dk2"/>
              </a:solidFill>
            </a:endParaRPr>
          </a:p>
          <a:p>
            <a:pPr marL="0" lvl="0" indent="0" algn="l" rtl="0">
              <a:spcBef>
                <a:spcPts val="0"/>
              </a:spcBef>
              <a:spcAft>
                <a:spcPts val="0"/>
              </a:spcAft>
              <a:buNone/>
            </a:pPr>
            <a:endParaRPr>
              <a:solidFill>
                <a:schemeClr val="dk2"/>
              </a:solidFill>
            </a:endParaRPr>
          </a:p>
        </p:txBody>
      </p:sp>
      <p:sp>
        <p:nvSpPr>
          <p:cNvPr id="96" name="Google Shape;96;g7fbcbd45d5_1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aac7b46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3aac7b46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3aac7b46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83aac7b46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3aac7b46b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83aac7b46b_1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  </a:t>
            </a:r>
            <a:r>
              <a:rPr lang="en-US" sz="1200">
                <a:solidFill>
                  <a:srgbClr val="222222"/>
                </a:solidFill>
                <a:highlight>
                  <a:srgbClr val="FFFFFF"/>
                </a:highlight>
                <a:latin typeface="Roboto"/>
                <a:ea typeface="Roboto"/>
                <a:cs typeface="Roboto"/>
                <a:sym typeface="Roboto"/>
              </a:rPr>
              <a:t>PTS / (2 * TSA). --.&gt; true shooting attempts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16"/>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16"/>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16"/>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16"/>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16"/>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2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25"/>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25"/>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25"/>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5" name="Google Shape;65;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17"/>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17"/>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17"/>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0" name="Google Shape;20;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1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1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1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1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18"/>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 name="Google Shape;27;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1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19"/>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19"/>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19"/>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19"/>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 name="Google Shape;38;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2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21"/>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21"/>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3" name="Google Shape;43;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2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22"/>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7" name="Google Shape;47;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23"/>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 name="Google Shape;50;p2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23"/>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52" name="Google Shape;52;p23"/>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4" name="Google Shape;54;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24"/>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2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24"/>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9" name="Google Shape;59;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5"/>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gif"/><Relationship Id="rId4" Type="http://schemas.openxmlformats.org/officeDocument/2006/relationships/image" Target="../media/image7.png"/><Relationship Id="rId9" Type="http://schemas.openxmlformats.org/officeDocument/2006/relationships/image" Target="../media/image1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a:t>Project NBA</a:t>
            </a:r>
            <a:endParaRPr/>
          </a:p>
        </p:txBody>
      </p:sp>
      <p:sp>
        <p:nvSpPr>
          <p:cNvPr id="73" name="Google Shape;73;p1"/>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Team Members: Jasmeet Bajwa, Jordon Nesbitt, Criselda Dimacali, Inna Gurevitch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423600" y="526665"/>
            <a:ext cx="8296800" cy="86322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Post Mortem</a:t>
            </a:r>
            <a:endParaRPr sz="2800"/>
          </a:p>
          <a:p>
            <a:pPr marL="0" lvl="0" indent="0" algn="ctr" rtl="0">
              <a:lnSpc>
                <a:spcPct val="100000"/>
              </a:lnSpc>
              <a:spcBef>
                <a:spcPts val="0"/>
              </a:spcBef>
              <a:spcAft>
                <a:spcPts val="0"/>
              </a:spcAft>
              <a:buClr>
                <a:schemeClr val="lt1"/>
              </a:buClr>
              <a:buSzPts val="4800"/>
              <a:buNone/>
            </a:pPr>
            <a:r>
              <a:rPr lang="en-US" sz="1200"/>
              <a:t>Speaker 4: Jordan </a:t>
            </a:r>
            <a:endParaRPr sz="1200"/>
          </a:p>
        </p:txBody>
      </p:sp>
      <p:sp>
        <p:nvSpPr>
          <p:cNvPr id="163" name="Google Shape;163;p13"/>
          <p:cNvSpPr txBox="1"/>
          <p:nvPr/>
        </p:nvSpPr>
        <p:spPr>
          <a:xfrm>
            <a:off x="423600" y="1527052"/>
            <a:ext cx="8296800" cy="1393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Discuss any difficulties that arose, and how you dealt with them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Discuss any additional questions that came up, but which you didn't have time to answer: What would you research next, if you had two more weeks?</a:t>
            </a:r>
            <a:endParaRPr sz="14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SzPts val="1400"/>
              <a:buChar char="○"/>
            </a:pPr>
            <a:r>
              <a:rPr lang="en-US"/>
              <a:t>years played vs. personal fouls</a:t>
            </a:r>
            <a:endParaRPr/>
          </a:p>
        </p:txBody>
      </p:sp>
      <p:pic>
        <p:nvPicPr>
          <p:cNvPr id="164" name="Google Shape;164;p13"/>
          <p:cNvPicPr preferRelativeResize="0"/>
          <p:nvPr/>
        </p:nvPicPr>
        <p:blipFill>
          <a:blip r:embed="rId3">
            <a:alphaModFix/>
          </a:blip>
          <a:stretch>
            <a:fillRect/>
          </a:stretch>
        </p:blipFill>
        <p:spPr>
          <a:xfrm>
            <a:off x="582000" y="2608675"/>
            <a:ext cx="2787501" cy="1991072"/>
          </a:xfrm>
          <a:prstGeom prst="rect">
            <a:avLst/>
          </a:prstGeom>
          <a:noFill/>
          <a:ln>
            <a:noFill/>
          </a:ln>
        </p:spPr>
      </p:pic>
      <p:pic>
        <p:nvPicPr>
          <p:cNvPr id="165" name="Google Shape;165;p13"/>
          <p:cNvPicPr preferRelativeResize="0"/>
          <p:nvPr/>
        </p:nvPicPr>
        <p:blipFill>
          <a:blip r:embed="rId4">
            <a:alphaModFix/>
          </a:blip>
          <a:stretch>
            <a:fillRect/>
          </a:stretch>
        </p:blipFill>
        <p:spPr>
          <a:xfrm>
            <a:off x="3741973" y="2605812"/>
            <a:ext cx="2787501" cy="19910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959275" y="521925"/>
            <a:ext cx="7004700" cy="127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a:t>Questions</a:t>
            </a:r>
            <a:endParaRPr/>
          </a:p>
        </p:txBody>
      </p:sp>
      <p:pic>
        <p:nvPicPr>
          <p:cNvPr id="171" name="Google Shape;171;p14"/>
          <p:cNvPicPr preferRelativeResize="0"/>
          <p:nvPr/>
        </p:nvPicPr>
        <p:blipFill>
          <a:blip r:embed="rId3">
            <a:alphaModFix/>
          </a:blip>
          <a:stretch>
            <a:fillRect/>
          </a:stretch>
        </p:blipFill>
        <p:spPr>
          <a:xfrm>
            <a:off x="2702377" y="1795425"/>
            <a:ext cx="3441976" cy="193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877450" y="1179913"/>
            <a:ext cx="3109200" cy="170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800"/>
              <a:buNone/>
            </a:pPr>
            <a:r>
              <a:rPr lang="en-US" sz="2400" b="0" dirty="0">
                <a:latin typeface="Arial"/>
                <a:ea typeface="Arial"/>
                <a:cs typeface="Arial"/>
                <a:sym typeface="Arial"/>
              </a:rPr>
              <a:t>What characteristics make the ultimate NBA Player??</a:t>
            </a:r>
            <a:endParaRPr sz="2400" b="0" dirty="0"/>
          </a:p>
        </p:txBody>
      </p:sp>
      <p:sp>
        <p:nvSpPr>
          <p:cNvPr id="79" name="Google Shape;79;p3"/>
          <p:cNvSpPr txBox="1"/>
          <p:nvPr/>
        </p:nvSpPr>
        <p:spPr>
          <a:xfrm>
            <a:off x="4330700" y="3586950"/>
            <a:ext cx="4527600" cy="11520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400" dirty="0">
                <a:solidFill>
                  <a:schemeClr val="lt1"/>
                </a:solidFill>
              </a:rPr>
              <a:t>Is it their height &amp; weight? or is it their age that contributes to their success?</a:t>
            </a:r>
            <a:endParaRPr sz="2400" dirty="0">
              <a:solidFill>
                <a:schemeClr val="lt1"/>
              </a:solidFill>
            </a:endParaRPr>
          </a:p>
          <a:p>
            <a:pPr marL="457200" marR="0" lvl="0" indent="0" algn="r" rtl="0">
              <a:lnSpc>
                <a:spcPct val="100000"/>
              </a:lnSpc>
              <a:spcBef>
                <a:spcPts val="0"/>
              </a:spcBef>
              <a:spcAft>
                <a:spcPts val="0"/>
              </a:spcAft>
              <a:buNone/>
            </a:pPr>
            <a:endParaRPr sz="2400" dirty="0">
              <a:solidFill>
                <a:schemeClr val="lt1"/>
              </a:solidFill>
            </a:endParaRPr>
          </a:p>
          <a:p>
            <a:pPr marL="457200" marR="0" lvl="0" indent="0" algn="r" rtl="0">
              <a:lnSpc>
                <a:spcPct val="100000"/>
              </a:lnSpc>
              <a:spcBef>
                <a:spcPts val="0"/>
              </a:spcBef>
              <a:spcAft>
                <a:spcPts val="0"/>
              </a:spcAft>
              <a:buNone/>
            </a:pPr>
            <a:endParaRPr sz="2400" dirty="0"/>
          </a:p>
        </p:txBody>
      </p:sp>
      <p:sp>
        <p:nvSpPr>
          <p:cNvPr id="80" name="Google Shape;80;p3"/>
          <p:cNvSpPr txBox="1"/>
          <p:nvPr/>
        </p:nvSpPr>
        <p:spPr>
          <a:xfrm>
            <a:off x="131425" y="3408500"/>
            <a:ext cx="1614900" cy="1152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weight</a:t>
            </a:r>
            <a:endParaRPr sz="1800" b="1">
              <a:solidFill>
                <a:schemeClr val="dk2"/>
              </a:solidFill>
            </a:endParaRPr>
          </a:p>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age</a:t>
            </a:r>
            <a:endParaRPr sz="1800" b="1"/>
          </a:p>
        </p:txBody>
      </p:sp>
      <p:pic>
        <p:nvPicPr>
          <p:cNvPr id="81" name="Google Shape;81;p3"/>
          <p:cNvPicPr preferRelativeResize="0"/>
          <p:nvPr/>
        </p:nvPicPr>
        <p:blipFill>
          <a:blip r:embed="rId3">
            <a:alphaModFix/>
          </a:blip>
          <a:stretch>
            <a:fillRect/>
          </a:stretch>
        </p:blipFill>
        <p:spPr>
          <a:xfrm>
            <a:off x="295125" y="1198650"/>
            <a:ext cx="2516750" cy="2174525"/>
          </a:xfrm>
          <a:prstGeom prst="rect">
            <a:avLst/>
          </a:prstGeom>
          <a:noFill/>
          <a:ln>
            <a:noFill/>
          </a:ln>
        </p:spPr>
      </p:pic>
      <p:pic>
        <p:nvPicPr>
          <p:cNvPr id="82" name="Google Shape;82;p3"/>
          <p:cNvPicPr preferRelativeResize="0"/>
          <p:nvPr/>
        </p:nvPicPr>
        <p:blipFill>
          <a:blip r:embed="rId4">
            <a:alphaModFix/>
          </a:blip>
          <a:stretch>
            <a:fillRect/>
          </a:stretch>
        </p:blipFill>
        <p:spPr>
          <a:xfrm>
            <a:off x="7146100" y="490375"/>
            <a:ext cx="1614949" cy="3121050"/>
          </a:xfrm>
          <a:prstGeom prst="rect">
            <a:avLst/>
          </a:prstGeom>
          <a:noFill/>
          <a:ln>
            <a:noFill/>
          </a:ln>
        </p:spPr>
      </p:pic>
      <p:sp>
        <p:nvSpPr>
          <p:cNvPr id="83" name="Google Shape;83;p3"/>
          <p:cNvSpPr txBox="1"/>
          <p:nvPr/>
        </p:nvSpPr>
        <p:spPr>
          <a:xfrm>
            <a:off x="1960075" y="3373175"/>
            <a:ext cx="2002200" cy="1152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Years_played </a:t>
            </a:r>
            <a:endParaRPr sz="1800" b="1">
              <a:solidFill>
                <a:schemeClr val="dk2"/>
              </a:solidFill>
            </a:endParaRPr>
          </a:p>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Team_rank</a:t>
            </a:r>
            <a:endParaRPr sz="1800" b="1"/>
          </a:p>
        </p:txBody>
      </p:sp>
      <p:sp>
        <p:nvSpPr>
          <p:cNvPr id="84" name="Google Shape;84;p3"/>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Motivation &amp; Questoins</a:t>
            </a:r>
            <a:endParaRPr sz="2800"/>
          </a:p>
          <a:p>
            <a:pPr marL="0" lvl="0" indent="0" algn="ctr" rtl="0">
              <a:lnSpc>
                <a:spcPct val="100000"/>
              </a:lnSpc>
              <a:spcBef>
                <a:spcPts val="0"/>
              </a:spcBef>
              <a:spcAft>
                <a:spcPts val="0"/>
              </a:spcAft>
              <a:buClr>
                <a:schemeClr val="lt1"/>
              </a:buClr>
              <a:buSzPts val="4800"/>
              <a:buNone/>
            </a:pPr>
            <a:r>
              <a:rPr lang="en-US" sz="1200"/>
              <a:t>Speaker 1:Criselda Dimacali</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7fbcbd45d5_10_26"/>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Cleanup &amp; Exploration</a:t>
            </a:r>
            <a:br>
              <a:rPr lang="en-US" sz="2800"/>
            </a:br>
            <a:r>
              <a:rPr lang="en-US" sz="1200"/>
              <a:t>Speaker 2: Jasmeet Bajwa</a:t>
            </a:r>
            <a:endParaRPr sz="2800"/>
          </a:p>
        </p:txBody>
      </p:sp>
      <p:sp>
        <p:nvSpPr>
          <p:cNvPr id="90" name="Google Shape;90;g7fbcbd45d5_10_26"/>
          <p:cNvSpPr txBox="1"/>
          <p:nvPr/>
        </p:nvSpPr>
        <p:spPr>
          <a:xfrm>
            <a:off x="423600" y="1281725"/>
            <a:ext cx="3710700" cy="17175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2"/>
              </a:buClr>
              <a:buSzPts val="1100"/>
              <a:buChar char="●"/>
            </a:pPr>
            <a:r>
              <a:rPr lang="en-US" sz="1100" b="1">
                <a:solidFill>
                  <a:schemeClr val="dk2"/>
                </a:solidFill>
              </a:rPr>
              <a:t>Data Cleanup:</a:t>
            </a:r>
            <a:endParaRPr sz="1100" b="1">
              <a:solidFill>
                <a:schemeClr val="dk2"/>
              </a:solidFill>
            </a:endParaRPr>
          </a:p>
          <a:p>
            <a:pPr marL="914400" lvl="1" indent="-298450" algn="l" rtl="0">
              <a:spcBef>
                <a:spcPts val="0"/>
              </a:spcBef>
              <a:spcAft>
                <a:spcPts val="0"/>
              </a:spcAft>
              <a:buClr>
                <a:schemeClr val="dk2"/>
              </a:buClr>
              <a:buSzPts val="1100"/>
              <a:buChar char="○"/>
            </a:pPr>
            <a:r>
              <a:rPr lang="en-US" sz="1100" u="sng">
                <a:solidFill>
                  <a:schemeClr val="dk2"/>
                </a:solidFill>
              </a:rPr>
              <a:t>Commonly used functions/methods: </a:t>
            </a:r>
            <a:r>
              <a:rPr lang="en-US" sz="1100">
                <a:solidFill>
                  <a:schemeClr val="dk2"/>
                </a:solidFill>
              </a:rPr>
              <a:t>pd.merge(), drop duplicates(), .rename() and isna,drop.na/fill.na/drop zeros (!=0 used) </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Multiple columns for height and weight</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Missing data for players before 1982</a:t>
            </a:r>
            <a:endParaRPr sz="1100">
              <a:solidFill>
                <a:schemeClr val="dk2"/>
              </a:solidFill>
            </a:endParaRPr>
          </a:p>
        </p:txBody>
      </p:sp>
      <p:pic>
        <p:nvPicPr>
          <p:cNvPr id="91" name="Google Shape;91;g7fbcbd45d5_10_26"/>
          <p:cNvPicPr preferRelativeResize="0"/>
          <p:nvPr/>
        </p:nvPicPr>
        <p:blipFill>
          <a:blip r:embed="rId3">
            <a:alphaModFix/>
          </a:blip>
          <a:stretch>
            <a:fillRect/>
          </a:stretch>
        </p:blipFill>
        <p:spPr>
          <a:xfrm>
            <a:off x="4061825" y="1281725"/>
            <a:ext cx="4905458" cy="1543675"/>
          </a:xfrm>
          <a:prstGeom prst="rect">
            <a:avLst/>
          </a:prstGeom>
          <a:noFill/>
          <a:ln>
            <a:noFill/>
          </a:ln>
        </p:spPr>
      </p:pic>
      <p:pic>
        <p:nvPicPr>
          <p:cNvPr id="92" name="Google Shape;92;g7fbcbd45d5_10_26"/>
          <p:cNvPicPr preferRelativeResize="0"/>
          <p:nvPr/>
        </p:nvPicPr>
        <p:blipFill>
          <a:blip r:embed="rId4">
            <a:alphaModFix/>
          </a:blip>
          <a:stretch>
            <a:fillRect/>
          </a:stretch>
        </p:blipFill>
        <p:spPr>
          <a:xfrm>
            <a:off x="4061825" y="2928761"/>
            <a:ext cx="4905449" cy="1717340"/>
          </a:xfrm>
          <a:prstGeom prst="rect">
            <a:avLst/>
          </a:prstGeom>
          <a:noFill/>
          <a:ln>
            <a:noFill/>
          </a:ln>
        </p:spPr>
      </p:pic>
      <p:pic>
        <p:nvPicPr>
          <p:cNvPr id="93" name="Google Shape;93;g7fbcbd45d5_10_26"/>
          <p:cNvPicPr preferRelativeResize="0"/>
          <p:nvPr/>
        </p:nvPicPr>
        <p:blipFill>
          <a:blip r:embed="rId5">
            <a:alphaModFix/>
          </a:blip>
          <a:stretch>
            <a:fillRect/>
          </a:stretch>
        </p:blipFill>
        <p:spPr>
          <a:xfrm>
            <a:off x="781875" y="3192550"/>
            <a:ext cx="2886450" cy="130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7fbcbd45d5_10_13"/>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Cleanup &amp; Exploration</a:t>
            </a:r>
            <a:br>
              <a:rPr lang="en-US" sz="2800"/>
            </a:br>
            <a:r>
              <a:rPr lang="en-US" sz="1200"/>
              <a:t>Speaker 2: Jasmeet Bajwa</a:t>
            </a:r>
            <a:endParaRPr sz="2800"/>
          </a:p>
        </p:txBody>
      </p:sp>
      <p:pic>
        <p:nvPicPr>
          <p:cNvPr id="99" name="Google Shape;99;g7fbcbd45d5_10_13"/>
          <p:cNvPicPr preferRelativeResize="0"/>
          <p:nvPr/>
        </p:nvPicPr>
        <p:blipFill>
          <a:blip r:embed="rId3">
            <a:alphaModFix/>
          </a:blip>
          <a:stretch>
            <a:fillRect/>
          </a:stretch>
        </p:blipFill>
        <p:spPr>
          <a:xfrm>
            <a:off x="6697550" y="2680125"/>
            <a:ext cx="2314125" cy="250187"/>
          </a:xfrm>
          <a:prstGeom prst="rect">
            <a:avLst/>
          </a:prstGeom>
          <a:noFill/>
          <a:ln>
            <a:noFill/>
          </a:ln>
        </p:spPr>
      </p:pic>
      <p:pic>
        <p:nvPicPr>
          <p:cNvPr id="100" name="Google Shape;100;g7fbcbd45d5_10_13"/>
          <p:cNvPicPr preferRelativeResize="0"/>
          <p:nvPr/>
        </p:nvPicPr>
        <p:blipFill>
          <a:blip r:embed="rId4">
            <a:alphaModFix/>
          </a:blip>
          <a:stretch>
            <a:fillRect/>
          </a:stretch>
        </p:blipFill>
        <p:spPr>
          <a:xfrm>
            <a:off x="6697550" y="4414100"/>
            <a:ext cx="2190917" cy="221865"/>
          </a:xfrm>
          <a:prstGeom prst="rect">
            <a:avLst/>
          </a:prstGeom>
          <a:noFill/>
          <a:ln>
            <a:noFill/>
          </a:ln>
        </p:spPr>
      </p:pic>
      <p:pic>
        <p:nvPicPr>
          <p:cNvPr id="101" name="Google Shape;101;g7fbcbd45d5_10_13"/>
          <p:cNvPicPr preferRelativeResize="0"/>
          <p:nvPr/>
        </p:nvPicPr>
        <p:blipFill>
          <a:blip r:embed="rId5">
            <a:alphaModFix/>
          </a:blip>
          <a:stretch>
            <a:fillRect/>
          </a:stretch>
        </p:blipFill>
        <p:spPr>
          <a:xfrm>
            <a:off x="4219000" y="1326000"/>
            <a:ext cx="2406450" cy="1604300"/>
          </a:xfrm>
          <a:prstGeom prst="rect">
            <a:avLst/>
          </a:prstGeom>
          <a:noFill/>
          <a:ln>
            <a:noFill/>
          </a:ln>
        </p:spPr>
      </p:pic>
      <p:pic>
        <p:nvPicPr>
          <p:cNvPr id="102" name="Google Shape;102;g7fbcbd45d5_10_13"/>
          <p:cNvPicPr preferRelativeResize="0"/>
          <p:nvPr/>
        </p:nvPicPr>
        <p:blipFill>
          <a:blip r:embed="rId6">
            <a:alphaModFix/>
          </a:blip>
          <a:stretch>
            <a:fillRect/>
          </a:stretch>
        </p:blipFill>
        <p:spPr>
          <a:xfrm>
            <a:off x="4192025" y="2995700"/>
            <a:ext cx="2460400" cy="1640275"/>
          </a:xfrm>
          <a:prstGeom prst="rect">
            <a:avLst/>
          </a:prstGeom>
          <a:noFill/>
          <a:ln>
            <a:noFill/>
          </a:ln>
        </p:spPr>
      </p:pic>
      <p:sp>
        <p:nvSpPr>
          <p:cNvPr id="103" name="Google Shape;103;g7fbcbd45d5_10_13"/>
          <p:cNvSpPr txBox="1"/>
          <p:nvPr/>
        </p:nvSpPr>
        <p:spPr>
          <a:xfrm>
            <a:off x="423600" y="1326000"/>
            <a:ext cx="3710700" cy="33099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2"/>
              </a:buClr>
              <a:buSzPts val="1100"/>
              <a:buChar char="●"/>
            </a:pPr>
            <a:r>
              <a:rPr lang="en-US" sz="1100" b="1">
                <a:solidFill>
                  <a:schemeClr val="dk2"/>
                </a:solidFill>
              </a:rPr>
              <a:t>Data Exploration:</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What is the best way to merge, groupby/filter by what? Least amount of bias</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No correlation! Correlation? A lot of data to go through to find relevant variables</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Variance</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Too much data! </a:t>
            </a:r>
            <a:endParaRPr sz="1100">
              <a:solidFill>
                <a:schemeClr val="dk2"/>
              </a:solidFill>
            </a:endParaRPr>
          </a:p>
        </p:txBody>
      </p:sp>
      <p:pic>
        <p:nvPicPr>
          <p:cNvPr id="104" name="Google Shape;104;g7fbcbd45d5_10_13"/>
          <p:cNvPicPr preferRelativeResize="0"/>
          <p:nvPr/>
        </p:nvPicPr>
        <p:blipFill>
          <a:blip r:embed="rId7">
            <a:alphaModFix/>
          </a:blip>
          <a:stretch>
            <a:fillRect/>
          </a:stretch>
        </p:blipFill>
        <p:spPr>
          <a:xfrm>
            <a:off x="305400" y="3353102"/>
            <a:ext cx="1796025" cy="1282900"/>
          </a:xfrm>
          <a:prstGeom prst="rect">
            <a:avLst/>
          </a:prstGeom>
          <a:noFill/>
          <a:ln>
            <a:noFill/>
          </a:ln>
        </p:spPr>
      </p:pic>
      <p:pic>
        <p:nvPicPr>
          <p:cNvPr id="105" name="Google Shape;105;g7fbcbd45d5_10_13"/>
          <p:cNvPicPr preferRelativeResize="0"/>
          <p:nvPr/>
        </p:nvPicPr>
        <p:blipFill>
          <a:blip r:embed="rId8">
            <a:alphaModFix/>
          </a:blip>
          <a:stretch>
            <a:fillRect/>
          </a:stretch>
        </p:blipFill>
        <p:spPr>
          <a:xfrm>
            <a:off x="2176422" y="3353102"/>
            <a:ext cx="1796078" cy="1282900"/>
          </a:xfrm>
          <a:prstGeom prst="rect">
            <a:avLst/>
          </a:prstGeom>
          <a:noFill/>
          <a:ln>
            <a:noFill/>
          </a:ln>
        </p:spPr>
      </p:pic>
      <p:pic>
        <p:nvPicPr>
          <p:cNvPr id="106" name="Google Shape;106;g7fbcbd45d5_10_13"/>
          <p:cNvPicPr preferRelativeResize="0"/>
          <p:nvPr/>
        </p:nvPicPr>
        <p:blipFill>
          <a:blip r:embed="rId9">
            <a:alphaModFix/>
          </a:blip>
          <a:stretch>
            <a:fillRect/>
          </a:stretch>
        </p:blipFill>
        <p:spPr>
          <a:xfrm>
            <a:off x="6814201" y="3187225"/>
            <a:ext cx="1957625" cy="1101184"/>
          </a:xfrm>
          <a:prstGeom prst="rect">
            <a:avLst/>
          </a:prstGeom>
          <a:noFill/>
          <a:ln>
            <a:noFill/>
          </a:ln>
        </p:spPr>
      </p:pic>
      <p:pic>
        <p:nvPicPr>
          <p:cNvPr id="107" name="Google Shape;107;g7fbcbd45d5_10_13"/>
          <p:cNvPicPr preferRelativeResize="0"/>
          <p:nvPr/>
        </p:nvPicPr>
        <p:blipFill>
          <a:blip r:embed="rId10">
            <a:alphaModFix/>
          </a:blip>
          <a:stretch>
            <a:fillRect/>
          </a:stretch>
        </p:blipFill>
        <p:spPr>
          <a:xfrm>
            <a:off x="6987138" y="1326000"/>
            <a:ext cx="1611750" cy="117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423600" y="526665"/>
            <a:ext cx="8296800" cy="86322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Analysis</a:t>
            </a:r>
            <a:br>
              <a:rPr lang="en-US" sz="2800"/>
            </a:br>
            <a:r>
              <a:rPr lang="en-US" sz="1200"/>
              <a:t>Speaker 3: Inna Gurevitch </a:t>
            </a:r>
            <a:endParaRPr sz="2800"/>
          </a:p>
        </p:txBody>
      </p:sp>
      <p:sp>
        <p:nvSpPr>
          <p:cNvPr id="113" name="Google Shape;113;p6"/>
          <p:cNvSpPr txBox="1"/>
          <p:nvPr/>
        </p:nvSpPr>
        <p:spPr>
          <a:xfrm>
            <a:off x="423600" y="1527050"/>
            <a:ext cx="8296800" cy="2613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analysis process </a:t>
            </a:r>
            <a:r>
              <a:rPr lang="en-US"/>
              <a:t>:</a:t>
            </a:r>
            <a:endParaRPr/>
          </a:p>
          <a:p>
            <a:pPr marL="914400" marR="0" lvl="1" indent="-317500" algn="l" rtl="0">
              <a:lnSpc>
                <a:spcPct val="150000"/>
              </a:lnSpc>
              <a:spcBef>
                <a:spcPts val="0"/>
              </a:spcBef>
              <a:spcAft>
                <a:spcPts val="0"/>
              </a:spcAft>
              <a:buSzPts val="1400"/>
              <a:buChar char="○"/>
            </a:pPr>
            <a:r>
              <a:rPr lang="en-US"/>
              <a:t>Mapping of correlating variables among all dependant vs. independant variables (performance characteristics, as points, assist / block percentage, turnovers, shooting %, etc)</a:t>
            </a:r>
            <a:endParaRPr/>
          </a:p>
          <a:p>
            <a:pPr marL="914400" marR="0" lvl="1" indent="-317500" algn="l" rtl="0">
              <a:lnSpc>
                <a:spcPct val="150000"/>
              </a:lnSpc>
              <a:spcBef>
                <a:spcPts val="0"/>
              </a:spcBef>
              <a:spcAft>
                <a:spcPts val="0"/>
              </a:spcAft>
              <a:buSzPts val="1400"/>
              <a:buChar char="○"/>
            </a:pPr>
            <a:r>
              <a:rPr lang="en-US"/>
              <a:t>Breaking down into smaller sets</a:t>
            </a:r>
            <a:endParaRPr/>
          </a:p>
          <a:p>
            <a:pPr marL="285750" marR="0" lvl="0" indent="-285750" algn="l" rtl="0">
              <a:lnSpc>
                <a:spcPct val="150000"/>
              </a:lnSpc>
              <a:spcBef>
                <a:spcPts val="0"/>
              </a:spcBef>
              <a:spcAft>
                <a:spcPts val="0"/>
              </a:spcAft>
              <a:buClr>
                <a:srgbClr val="000000"/>
              </a:buClr>
              <a:buSzPts val="1400"/>
              <a:buFont typeface="Arial"/>
              <a:buChar char="●"/>
            </a:pPr>
            <a:r>
              <a:rPr lang="en-US"/>
              <a:t>Choosing only strong correlations among all players (-0.3 &lt; r^2 &gt; 0.3)</a:t>
            </a:r>
            <a:endParaRPr/>
          </a:p>
          <a:p>
            <a:pPr marL="285750" marR="0" lvl="0" indent="-285750" algn="l" rtl="0">
              <a:lnSpc>
                <a:spcPct val="150000"/>
              </a:lnSpc>
              <a:spcBef>
                <a:spcPts val="0"/>
              </a:spcBef>
              <a:spcAft>
                <a:spcPts val="0"/>
              </a:spcAft>
              <a:buClr>
                <a:srgbClr val="000000"/>
              </a:buClr>
              <a:buSzPts val="1400"/>
              <a:buFont typeface="Arial"/>
              <a:buChar char="●"/>
            </a:pPr>
            <a:r>
              <a:rPr lang="en-US"/>
              <a:t>Scatter plots of strong correlations, and calculating linear regressions, p_values.</a:t>
            </a:r>
            <a:endParaRPr/>
          </a:p>
          <a:p>
            <a:pPr marL="285750" marR="0" lvl="0" indent="-285750" algn="l" rtl="0">
              <a:lnSpc>
                <a:spcPct val="150000"/>
              </a:lnSpc>
              <a:spcBef>
                <a:spcPts val="0"/>
              </a:spcBef>
              <a:spcAft>
                <a:spcPts val="0"/>
              </a:spcAft>
              <a:buSzPts val="1400"/>
              <a:buChar char="●"/>
            </a:pPr>
            <a:r>
              <a:rPr lang="en-US"/>
              <a:t>Used merge, groupby methods from Pandas; Linear regression from Matplotlib, skystats, seaborn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83aac7b46b_0_9"/>
          <p:cNvSpPr txBox="1">
            <a:spLocks noGrp="1"/>
          </p:cNvSpPr>
          <p:nvPr>
            <p:ph type="title"/>
          </p:nvPr>
        </p:nvSpPr>
        <p:spPr>
          <a:xfrm>
            <a:off x="2500125" y="363975"/>
            <a:ext cx="64470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19" name="Google Shape;119;g83aac7b46b_0_9"/>
          <p:cNvSpPr txBox="1"/>
          <p:nvPr/>
        </p:nvSpPr>
        <p:spPr>
          <a:xfrm>
            <a:off x="1094925" y="1689125"/>
            <a:ext cx="3685500" cy="7185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120" name="Google Shape;120;g83aac7b46b_0_9"/>
          <p:cNvPicPr preferRelativeResize="0"/>
          <p:nvPr/>
        </p:nvPicPr>
        <p:blipFill>
          <a:blip r:embed="rId3">
            <a:alphaModFix/>
          </a:blip>
          <a:stretch>
            <a:fillRect/>
          </a:stretch>
        </p:blipFill>
        <p:spPr>
          <a:xfrm>
            <a:off x="217825" y="532225"/>
            <a:ext cx="2730901" cy="2184715"/>
          </a:xfrm>
          <a:prstGeom prst="rect">
            <a:avLst/>
          </a:prstGeom>
          <a:noFill/>
          <a:ln>
            <a:noFill/>
          </a:ln>
        </p:spPr>
      </p:pic>
      <p:pic>
        <p:nvPicPr>
          <p:cNvPr id="121" name="Google Shape;121;g83aac7b46b_0_9"/>
          <p:cNvPicPr preferRelativeResize="0"/>
          <p:nvPr/>
        </p:nvPicPr>
        <p:blipFill>
          <a:blip r:embed="rId4">
            <a:alphaModFix/>
          </a:blip>
          <a:stretch>
            <a:fillRect/>
          </a:stretch>
        </p:blipFill>
        <p:spPr>
          <a:xfrm>
            <a:off x="1079356" y="2763525"/>
            <a:ext cx="2848568" cy="2278850"/>
          </a:xfrm>
          <a:prstGeom prst="rect">
            <a:avLst/>
          </a:prstGeom>
          <a:noFill/>
          <a:ln>
            <a:noFill/>
          </a:ln>
        </p:spPr>
      </p:pic>
      <p:sp>
        <p:nvSpPr>
          <p:cNvPr id="122" name="Google Shape;122;g83aac7b46b_0_9"/>
          <p:cNvSpPr txBox="1"/>
          <p:nvPr/>
        </p:nvSpPr>
        <p:spPr>
          <a:xfrm>
            <a:off x="3661225" y="1227075"/>
            <a:ext cx="23604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Lato"/>
              <a:buNone/>
            </a:pPr>
            <a:r>
              <a:rPr lang="en-US" sz="1200" b="0" i="0" u="none" strike="noStrike" cap="none">
                <a:solidFill>
                  <a:srgbClr val="0018EF"/>
                </a:solidFill>
                <a:latin typeface="Lato"/>
                <a:ea typeface="Lato"/>
                <a:cs typeface="Lato"/>
                <a:sym typeface="Lato"/>
              </a:rPr>
              <a:t>Dependent variables, Set1:</a:t>
            </a:r>
            <a:endParaRPr/>
          </a:p>
          <a:p>
            <a:pPr marL="0" marR="0" lvl="0" indent="0" algn="l" rtl="0">
              <a:lnSpc>
                <a:spcPct val="100000"/>
              </a:lnSpc>
              <a:spcBef>
                <a:spcPts val="0"/>
              </a:spcBef>
              <a:spcAft>
                <a:spcPts val="0"/>
              </a:spcAft>
              <a:buNone/>
            </a:pPr>
            <a:r>
              <a:rPr lang="en-US" sz="1200">
                <a:latin typeface="Lato"/>
                <a:ea typeface="Lato"/>
                <a:cs typeface="Lato"/>
                <a:sym typeface="Lato"/>
              </a:rPr>
              <a:t># Player Efficiency Rating'</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True Shooting %' </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'Assist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Block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'Win Shares Per 48 Minutes'</a:t>
            </a:r>
            <a:endParaRPr sz="1200">
              <a:latin typeface="Lato"/>
              <a:ea typeface="Lato"/>
              <a:cs typeface="Lato"/>
              <a:sym typeface="Lato"/>
            </a:endParaRPr>
          </a:p>
        </p:txBody>
      </p:sp>
      <p:sp>
        <p:nvSpPr>
          <p:cNvPr id="123" name="Google Shape;123;g83aac7b46b_0_9"/>
          <p:cNvSpPr txBox="1"/>
          <p:nvPr/>
        </p:nvSpPr>
        <p:spPr>
          <a:xfrm>
            <a:off x="6539425" y="2687325"/>
            <a:ext cx="2360400" cy="16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18EF"/>
                </a:solidFill>
                <a:latin typeface="Lato"/>
                <a:ea typeface="Lato"/>
                <a:cs typeface="Lato"/>
                <a:sym typeface="Lato"/>
              </a:rPr>
              <a:t>Dependent variables, Set4:</a:t>
            </a:r>
            <a:endParaRPr/>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Total Rebounds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Steals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Turnovers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Personal Fouls</a:t>
            </a:r>
            <a:endParaRPr sz="1200"/>
          </a:p>
          <a:p>
            <a:pPr marL="0" marR="0" lvl="0" indent="0" algn="l" rtl="0">
              <a:lnSpc>
                <a:spcPct val="100000"/>
              </a:lnSpc>
              <a:spcBef>
                <a:spcPts val="400"/>
              </a:spcBef>
              <a:spcAft>
                <a:spcPts val="400"/>
              </a:spcAft>
              <a:buNone/>
            </a:pPr>
            <a:r>
              <a:rPr lang="en-US" sz="1200" b="0" i="0" u="none" strike="noStrike" cap="none">
                <a:solidFill>
                  <a:schemeClr val="dk2"/>
                </a:solidFill>
                <a:latin typeface="Lato"/>
                <a:ea typeface="Lato"/>
                <a:cs typeface="Lato"/>
                <a:sym typeface="Lato"/>
              </a:rPr>
              <a:t># Points</a:t>
            </a:r>
            <a:endParaRPr sz="1200"/>
          </a:p>
        </p:txBody>
      </p:sp>
      <p:sp>
        <p:nvSpPr>
          <p:cNvPr id="124" name="Google Shape;124;g83aac7b46b_0_9"/>
          <p:cNvSpPr txBox="1"/>
          <p:nvPr/>
        </p:nvSpPr>
        <p:spPr>
          <a:xfrm>
            <a:off x="4014025" y="2756100"/>
            <a:ext cx="2525400" cy="146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Lato"/>
              <a:buNone/>
            </a:pPr>
            <a:r>
              <a:rPr lang="en-US" sz="1200" b="0" i="0" u="none" strike="noStrike" cap="none">
                <a:solidFill>
                  <a:srgbClr val="0018EF"/>
                </a:solidFill>
                <a:latin typeface="Lato"/>
                <a:ea typeface="Lato"/>
                <a:cs typeface="Lato"/>
                <a:sym typeface="Lato"/>
              </a:rPr>
              <a:t>Dependent variables, Set3:</a:t>
            </a:r>
            <a:endParaRPr/>
          </a:p>
          <a:p>
            <a:pPr marL="0" marR="0" lvl="0" indent="0" algn="l" rtl="0">
              <a:lnSpc>
                <a:spcPct val="100000"/>
              </a:lnSpc>
              <a:spcBef>
                <a:spcPts val="0"/>
              </a:spcBef>
              <a:spcAft>
                <a:spcPts val="0"/>
              </a:spcAft>
              <a:buNone/>
            </a:pPr>
            <a:r>
              <a:rPr lang="en-US" sz="1200">
                <a:latin typeface="Lato"/>
                <a:ea typeface="Lato"/>
                <a:cs typeface="Lato"/>
                <a:sym typeface="Lato"/>
              </a:rPr>
              <a:t># Win Shares</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2-Point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3-Point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Effective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Free Throw Percentage</a:t>
            </a:r>
            <a:endParaRPr sz="1200">
              <a:latin typeface="Lato"/>
              <a:ea typeface="Lato"/>
              <a:cs typeface="Lato"/>
              <a:sym typeface="Lato"/>
            </a:endParaRPr>
          </a:p>
        </p:txBody>
      </p:sp>
      <p:sp>
        <p:nvSpPr>
          <p:cNvPr id="125" name="Google Shape;125;g83aac7b46b_0_9"/>
          <p:cNvSpPr txBox="1"/>
          <p:nvPr/>
        </p:nvSpPr>
        <p:spPr>
          <a:xfrm>
            <a:off x="6457700" y="1273651"/>
            <a:ext cx="2444700" cy="136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rgbClr val="0018EF"/>
                </a:solidFill>
                <a:latin typeface="Lato"/>
                <a:ea typeface="Lato"/>
                <a:cs typeface="Lato"/>
                <a:sym typeface="Lato"/>
              </a:rPr>
              <a:t>Dependent variables, Set2:</a:t>
            </a:r>
            <a:endParaRPr sz="1200">
              <a:solidFill>
                <a:srgbClr val="0018EF"/>
              </a:solidFill>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Free Throw Rate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Total Rebound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Steal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Turnover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Usage Percentage</a:t>
            </a:r>
            <a:endParaRPr sz="1200">
              <a:latin typeface="Lato"/>
              <a:ea typeface="Lato"/>
              <a:cs typeface="Lato"/>
              <a:sym typeface="Lato"/>
            </a:endParaRPr>
          </a:p>
        </p:txBody>
      </p:sp>
      <p:sp>
        <p:nvSpPr>
          <p:cNvPr id="126" name="Google Shape;126;g83aac7b46b_0_9"/>
          <p:cNvSpPr txBox="1">
            <a:spLocks noGrp="1"/>
          </p:cNvSpPr>
          <p:nvPr>
            <p:ph type="title"/>
          </p:nvPr>
        </p:nvSpPr>
        <p:spPr>
          <a:xfrm>
            <a:off x="217825" y="63323"/>
            <a:ext cx="6321600" cy="46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a:t>Correlations Mapping</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83aac7b46b_0_16"/>
          <p:cNvSpPr txBox="1">
            <a:spLocks noGrp="1"/>
          </p:cNvSpPr>
          <p:nvPr>
            <p:ph type="title"/>
          </p:nvPr>
        </p:nvSpPr>
        <p:spPr>
          <a:xfrm>
            <a:off x="643800" y="284990"/>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32" name="Google Shape;132;g83aac7b46b_0_16"/>
          <p:cNvSpPr txBox="1">
            <a:spLocks noGrp="1"/>
          </p:cNvSpPr>
          <p:nvPr>
            <p:ph type="title"/>
          </p:nvPr>
        </p:nvSpPr>
        <p:spPr>
          <a:xfrm>
            <a:off x="240397" y="842650"/>
            <a:ext cx="4306800" cy="3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400"/>
              <a:t>Found Correlations: Players Weight &amp; Height</a:t>
            </a:r>
            <a:r>
              <a:rPr lang="en-US" sz="2000"/>
              <a:t> </a:t>
            </a:r>
            <a:endParaRPr sz="2000"/>
          </a:p>
        </p:txBody>
      </p:sp>
      <p:pic>
        <p:nvPicPr>
          <p:cNvPr id="133" name="Google Shape;133;g83aac7b46b_0_16"/>
          <p:cNvPicPr preferRelativeResize="0"/>
          <p:nvPr/>
        </p:nvPicPr>
        <p:blipFill>
          <a:blip r:embed="rId3">
            <a:alphaModFix/>
          </a:blip>
          <a:stretch>
            <a:fillRect/>
          </a:stretch>
        </p:blipFill>
        <p:spPr>
          <a:xfrm>
            <a:off x="124650" y="1356201"/>
            <a:ext cx="2086500" cy="1490375"/>
          </a:xfrm>
          <a:prstGeom prst="rect">
            <a:avLst/>
          </a:prstGeom>
          <a:noFill/>
          <a:ln>
            <a:noFill/>
          </a:ln>
        </p:spPr>
      </p:pic>
      <p:pic>
        <p:nvPicPr>
          <p:cNvPr id="134" name="Google Shape;134;g83aac7b46b_0_16"/>
          <p:cNvPicPr preferRelativeResize="0"/>
          <p:nvPr/>
        </p:nvPicPr>
        <p:blipFill>
          <a:blip r:embed="rId4">
            <a:alphaModFix/>
          </a:blip>
          <a:stretch>
            <a:fillRect/>
          </a:stretch>
        </p:blipFill>
        <p:spPr>
          <a:xfrm>
            <a:off x="2406550" y="1356196"/>
            <a:ext cx="2086500" cy="1490402"/>
          </a:xfrm>
          <a:prstGeom prst="rect">
            <a:avLst/>
          </a:prstGeom>
          <a:noFill/>
          <a:ln>
            <a:noFill/>
          </a:ln>
        </p:spPr>
      </p:pic>
      <p:pic>
        <p:nvPicPr>
          <p:cNvPr id="135" name="Google Shape;135;g83aac7b46b_0_16"/>
          <p:cNvPicPr preferRelativeResize="0"/>
          <p:nvPr/>
        </p:nvPicPr>
        <p:blipFill>
          <a:blip r:embed="rId5">
            <a:alphaModFix/>
          </a:blip>
          <a:stretch>
            <a:fillRect/>
          </a:stretch>
        </p:blipFill>
        <p:spPr>
          <a:xfrm>
            <a:off x="4688450" y="1326875"/>
            <a:ext cx="2168699" cy="1549075"/>
          </a:xfrm>
          <a:prstGeom prst="rect">
            <a:avLst/>
          </a:prstGeom>
          <a:noFill/>
          <a:ln>
            <a:noFill/>
          </a:ln>
        </p:spPr>
      </p:pic>
      <p:pic>
        <p:nvPicPr>
          <p:cNvPr id="136" name="Google Shape;136;g83aac7b46b_0_16"/>
          <p:cNvPicPr preferRelativeResize="0"/>
          <p:nvPr/>
        </p:nvPicPr>
        <p:blipFill>
          <a:blip r:embed="rId6">
            <a:alphaModFix/>
          </a:blip>
          <a:stretch>
            <a:fillRect/>
          </a:stretch>
        </p:blipFill>
        <p:spPr>
          <a:xfrm>
            <a:off x="124650" y="2986625"/>
            <a:ext cx="2086500" cy="1490360"/>
          </a:xfrm>
          <a:prstGeom prst="rect">
            <a:avLst/>
          </a:prstGeom>
          <a:noFill/>
          <a:ln>
            <a:noFill/>
          </a:ln>
        </p:spPr>
      </p:pic>
      <p:pic>
        <p:nvPicPr>
          <p:cNvPr id="137" name="Google Shape;137;g83aac7b46b_0_16"/>
          <p:cNvPicPr preferRelativeResize="0"/>
          <p:nvPr/>
        </p:nvPicPr>
        <p:blipFill>
          <a:blip r:embed="rId7">
            <a:alphaModFix/>
          </a:blip>
          <a:stretch>
            <a:fillRect/>
          </a:stretch>
        </p:blipFill>
        <p:spPr>
          <a:xfrm>
            <a:off x="2406550" y="3020650"/>
            <a:ext cx="2086500" cy="1490391"/>
          </a:xfrm>
          <a:prstGeom prst="rect">
            <a:avLst/>
          </a:prstGeom>
          <a:noFill/>
          <a:ln>
            <a:noFill/>
          </a:ln>
        </p:spPr>
      </p:pic>
      <p:pic>
        <p:nvPicPr>
          <p:cNvPr id="138" name="Google Shape;138;g83aac7b46b_0_16"/>
          <p:cNvPicPr preferRelativeResize="0"/>
          <p:nvPr/>
        </p:nvPicPr>
        <p:blipFill>
          <a:blip r:embed="rId8">
            <a:alphaModFix/>
          </a:blip>
          <a:stretch>
            <a:fillRect/>
          </a:stretch>
        </p:blipFill>
        <p:spPr>
          <a:xfrm>
            <a:off x="4770650" y="3054725"/>
            <a:ext cx="2086500" cy="1490360"/>
          </a:xfrm>
          <a:prstGeom prst="rect">
            <a:avLst/>
          </a:prstGeom>
          <a:noFill/>
          <a:ln>
            <a:noFill/>
          </a:ln>
        </p:spPr>
      </p:pic>
      <p:sp>
        <p:nvSpPr>
          <p:cNvPr id="139" name="Google Shape;139;g83aac7b46b_0_16"/>
          <p:cNvSpPr txBox="1"/>
          <p:nvPr/>
        </p:nvSpPr>
        <p:spPr>
          <a:xfrm>
            <a:off x="7257300" y="1356200"/>
            <a:ext cx="1683300" cy="29214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solidFill>
                  <a:srgbClr val="1C4587"/>
                </a:solidFill>
              </a:rPr>
              <a:t>I</a:t>
            </a:r>
            <a:r>
              <a:rPr lang="en-US" sz="1200">
                <a:solidFill>
                  <a:srgbClr val="1C4587"/>
                </a:solidFill>
              </a:rPr>
              <a:t>ncrease in Block Percentage </a:t>
            </a:r>
            <a:r>
              <a:rPr lang="en-US" sz="1200"/>
              <a:t>with height and weight </a:t>
            </a:r>
            <a:r>
              <a:rPr lang="en-US" sz="1200" i="1"/>
              <a:t>(positive correlation)</a:t>
            </a:r>
            <a:endParaRPr sz="1200" i="1"/>
          </a:p>
          <a:p>
            <a:pPr marL="285750" marR="0" lvl="0" indent="-273050" algn="l" rtl="0">
              <a:lnSpc>
                <a:spcPct val="100000"/>
              </a:lnSpc>
              <a:spcBef>
                <a:spcPts val="0"/>
              </a:spcBef>
              <a:spcAft>
                <a:spcPts val="0"/>
              </a:spcAft>
              <a:buSzPts val="1200"/>
              <a:buChar char="●"/>
            </a:pPr>
            <a:r>
              <a:rPr lang="en-US" sz="1200">
                <a:solidFill>
                  <a:srgbClr val="1C4587"/>
                </a:solidFill>
              </a:rPr>
              <a:t>Decrease in Assist Percentage</a:t>
            </a:r>
            <a:r>
              <a:rPr lang="en-US" sz="1200"/>
              <a:t> with height and weight (</a:t>
            </a:r>
            <a:r>
              <a:rPr lang="en-US" sz="1200" i="1"/>
              <a:t>negative correlation</a:t>
            </a:r>
            <a:r>
              <a:rPr lang="en-US" sz="1200"/>
              <a:t>)</a:t>
            </a:r>
            <a:endParaRPr sz="1200"/>
          </a:p>
          <a:p>
            <a:pPr marL="285750" marR="0" lvl="0" indent="-273050" algn="l" rtl="0">
              <a:lnSpc>
                <a:spcPct val="100000"/>
              </a:lnSpc>
              <a:spcBef>
                <a:spcPts val="0"/>
              </a:spcBef>
              <a:spcAft>
                <a:spcPts val="0"/>
              </a:spcAft>
              <a:buClr>
                <a:srgbClr val="000000"/>
              </a:buClr>
              <a:buSzPts val="1200"/>
              <a:buFont typeface="Arial"/>
              <a:buChar char="●"/>
            </a:pPr>
            <a:r>
              <a:rPr lang="en-US" sz="1200">
                <a:solidFill>
                  <a:srgbClr val="1C4587"/>
                </a:solidFill>
              </a:rPr>
              <a:t>Increase in Total Rebounds</a:t>
            </a:r>
            <a:r>
              <a:rPr lang="en-US" sz="1200"/>
              <a:t> with height and weight </a:t>
            </a:r>
            <a:r>
              <a:rPr lang="en-US" sz="1200" i="1"/>
              <a:t>(positive)</a:t>
            </a:r>
            <a:endParaRPr sz="12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3aac7b46b_1_142"/>
          <p:cNvSpPr txBox="1">
            <a:spLocks noGrp="1"/>
          </p:cNvSpPr>
          <p:nvPr>
            <p:ph type="title"/>
          </p:nvPr>
        </p:nvSpPr>
        <p:spPr>
          <a:xfrm>
            <a:off x="3483975" y="353050"/>
            <a:ext cx="56601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45" name="Google Shape;145;g83aac7b46b_1_142"/>
          <p:cNvSpPr txBox="1">
            <a:spLocks noGrp="1"/>
          </p:cNvSpPr>
          <p:nvPr>
            <p:ph type="title"/>
          </p:nvPr>
        </p:nvSpPr>
        <p:spPr>
          <a:xfrm>
            <a:off x="215749" y="23350"/>
            <a:ext cx="3265200" cy="3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400"/>
              <a:t>Found Correlations: Years Played</a:t>
            </a:r>
            <a:r>
              <a:rPr lang="en-US" sz="2000"/>
              <a:t> </a:t>
            </a:r>
            <a:endParaRPr sz="2000"/>
          </a:p>
        </p:txBody>
      </p:sp>
      <p:sp>
        <p:nvSpPr>
          <p:cNvPr id="146" name="Google Shape;146;g83aac7b46b_1_142"/>
          <p:cNvSpPr txBox="1"/>
          <p:nvPr/>
        </p:nvSpPr>
        <p:spPr>
          <a:xfrm>
            <a:off x="4097475" y="1405850"/>
            <a:ext cx="4433100" cy="10524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solidFill>
                  <a:srgbClr val="1C4587"/>
                </a:solidFill>
              </a:rPr>
              <a:t>I</a:t>
            </a:r>
            <a:r>
              <a:rPr lang="en-US" sz="1200">
                <a:solidFill>
                  <a:srgbClr val="1C4587"/>
                </a:solidFill>
              </a:rPr>
              <a:t>ncrease in Total rebounds </a:t>
            </a:r>
            <a:r>
              <a:rPr lang="en-US" sz="1200"/>
              <a:t>with years_played </a:t>
            </a:r>
            <a:r>
              <a:rPr lang="en-US" sz="1200" i="1"/>
              <a:t>(positive correlation)</a:t>
            </a:r>
            <a:endParaRPr sz="1200" i="1"/>
          </a:p>
          <a:p>
            <a:pPr marL="285750" marR="0" lvl="0" indent="-273050" algn="l" rtl="0">
              <a:lnSpc>
                <a:spcPct val="100000"/>
              </a:lnSpc>
              <a:spcBef>
                <a:spcPts val="0"/>
              </a:spcBef>
              <a:spcAft>
                <a:spcPts val="0"/>
              </a:spcAft>
              <a:buSzPts val="1200"/>
              <a:buChar char="●"/>
            </a:pPr>
            <a:r>
              <a:rPr lang="en-US" sz="1200">
                <a:solidFill>
                  <a:srgbClr val="1C4587"/>
                </a:solidFill>
              </a:rPr>
              <a:t>Increase in Points</a:t>
            </a:r>
            <a:r>
              <a:rPr lang="en-US" sz="1200"/>
              <a:t> with years_played (</a:t>
            </a:r>
            <a:r>
              <a:rPr lang="en-US" sz="1200" i="1"/>
              <a:t>positive</a:t>
            </a:r>
            <a:r>
              <a:rPr lang="en-US" sz="1200"/>
              <a:t>)</a:t>
            </a:r>
            <a:endParaRPr sz="1200"/>
          </a:p>
          <a:p>
            <a:pPr marL="285750" marR="0" lvl="0" indent="-273050" algn="l" rtl="0">
              <a:lnSpc>
                <a:spcPct val="100000"/>
              </a:lnSpc>
              <a:spcBef>
                <a:spcPts val="0"/>
              </a:spcBef>
              <a:spcAft>
                <a:spcPts val="0"/>
              </a:spcAft>
              <a:buClr>
                <a:srgbClr val="000000"/>
              </a:buClr>
              <a:buSzPts val="1200"/>
              <a:buFont typeface="Arial"/>
              <a:buChar char="●"/>
            </a:pPr>
            <a:r>
              <a:rPr lang="en-US" sz="1200">
                <a:solidFill>
                  <a:srgbClr val="1C4587"/>
                </a:solidFill>
              </a:rPr>
              <a:t>Increase in True Shooting % </a:t>
            </a:r>
            <a:r>
              <a:rPr lang="en-US" sz="1200"/>
              <a:t>with years_played </a:t>
            </a:r>
            <a:r>
              <a:rPr lang="en-US" sz="1200" i="1"/>
              <a:t>(positive) (</a:t>
            </a:r>
            <a:r>
              <a:rPr lang="en-US" sz="1200">
                <a:solidFill>
                  <a:srgbClr val="222222"/>
                </a:solidFill>
                <a:latin typeface="Roboto"/>
                <a:ea typeface="Roboto"/>
                <a:cs typeface="Roboto"/>
                <a:sym typeface="Roboto"/>
              </a:rPr>
              <a:t>PTS / (2 * TSA))</a:t>
            </a:r>
            <a:endParaRPr sz="1200" i="1"/>
          </a:p>
        </p:txBody>
      </p:sp>
      <p:pic>
        <p:nvPicPr>
          <p:cNvPr id="147" name="Google Shape;147;g83aac7b46b_1_142"/>
          <p:cNvPicPr preferRelativeResize="0"/>
          <p:nvPr/>
        </p:nvPicPr>
        <p:blipFill>
          <a:blip r:embed="rId3">
            <a:alphaModFix/>
          </a:blip>
          <a:stretch>
            <a:fillRect/>
          </a:stretch>
        </p:blipFill>
        <p:spPr>
          <a:xfrm>
            <a:off x="446051" y="533250"/>
            <a:ext cx="2804600" cy="2003279"/>
          </a:xfrm>
          <a:prstGeom prst="rect">
            <a:avLst/>
          </a:prstGeom>
          <a:noFill/>
          <a:ln>
            <a:noFill/>
          </a:ln>
        </p:spPr>
      </p:pic>
      <p:pic>
        <p:nvPicPr>
          <p:cNvPr id="148" name="Google Shape;148;g83aac7b46b_1_142"/>
          <p:cNvPicPr preferRelativeResize="0"/>
          <p:nvPr/>
        </p:nvPicPr>
        <p:blipFill>
          <a:blip r:embed="rId4">
            <a:alphaModFix/>
          </a:blip>
          <a:stretch>
            <a:fillRect/>
          </a:stretch>
        </p:blipFill>
        <p:spPr>
          <a:xfrm>
            <a:off x="446050" y="2672925"/>
            <a:ext cx="2804600" cy="2003250"/>
          </a:xfrm>
          <a:prstGeom prst="rect">
            <a:avLst/>
          </a:prstGeom>
          <a:noFill/>
          <a:ln>
            <a:noFill/>
          </a:ln>
        </p:spPr>
      </p:pic>
      <p:pic>
        <p:nvPicPr>
          <p:cNvPr id="149" name="Google Shape;149;g83aac7b46b_1_142"/>
          <p:cNvPicPr preferRelativeResize="0"/>
          <p:nvPr/>
        </p:nvPicPr>
        <p:blipFill>
          <a:blip r:embed="rId5">
            <a:alphaModFix/>
          </a:blip>
          <a:stretch>
            <a:fillRect/>
          </a:stretch>
        </p:blipFill>
        <p:spPr>
          <a:xfrm>
            <a:off x="3413200" y="2647950"/>
            <a:ext cx="2804600" cy="20032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title"/>
          </p:nvPr>
        </p:nvSpPr>
        <p:spPr>
          <a:xfrm>
            <a:off x="481475" y="561397"/>
            <a:ext cx="8296800" cy="62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br>
              <a:rPr lang="en-US" sz="2800" b="0"/>
            </a:br>
            <a:br>
              <a:rPr lang="en-US" sz="2800" b="0"/>
            </a:br>
            <a:br>
              <a:rPr lang="en-US" sz="2800" b="0"/>
            </a:br>
            <a:br>
              <a:rPr lang="en-US" sz="2800" b="0"/>
            </a:br>
            <a:r>
              <a:rPr lang="en-US" sz="2400"/>
              <a:t>Conclusion</a:t>
            </a:r>
            <a:br>
              <a:rPr lang="en-US" sz="2400"/>
            </a:br>
            <a:r>
              <a:rPr lang="en-US" sz="1200"/>
              <a:t>Speaker 4: Jordon</a:t>
            </a:r>
            <a:br>
              <a:rPr lang="en-US" sz="2800" b="0"/>
            </a:br>
            <a:br>
              <a:rPr lang="en-US" sz="2800"/>
            </a:br>
            <a:br>
              <a:rPr lang="en-US" sz="2800" b="0"/>
            </a:br>
            <a:br>
              <a:rPr lang="en-US" sz="2800" b="0"/>
            </a:br>
            <a:endParaRPr/>
          </a:p>
        </p:txBody>
      </p:sp>
      <p:sp>
        <p:nvSpPr>
          <p:cNvPr id="155" name="Google Shape;155;p12"/>
          <p:cNvSpPr txBox="1"/>
          <p:nvPr/>
        </p:nvSpPr>
        <p:spPr>
          <a:xfrm>
            <a:off x="365725" y="1040898"/>
            <a:ext cx="8296800" cy="1169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Your conclusions, which should include a numerical summary and visualizations of that summary</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Discuss your findings.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Did you find what you expected to find? If not, why not?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What inferences or general conclusions can you draw from your analysis?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implications of your findings: what do your findings mean?</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 name="Google Shape;156;p12"/>
          <p:cNvPicPr preferRelativeResize="0"/>
          <p:nvPr/>
        </p:nvPicPr>
        <p:blipFill>
          <a:blip r:embed="rId3">
            <a:alphaModFix/>
          </a:blip>
          <a:stretch>
            <a:fillRect/>
          </a:stretch>
        </p:blipFill>
        <p:spPr>
          <a:xfrm>
            <a:off x="423600" y="2326224"/>
            <a:ext cx="6388924" cy="1252003"/>
          </a:xfrm>
          <a:prstGeom prst="rect">
            <a:avLst/>
          </a:prstGeom>
          <a:noFill/>
          <a:ln>
            <a:noFill/>
          </a:ln>
        </p:spPr>
      </p:pic>
      <p:pic>
        <p:nvPicPr>
          <p:cNvPr id="157" name="Google Shape;157;p12"/>
          <p:cNvPicPr preferRelativeResize="0"/>
          <p:nvPr/>
        </p:nvPicPr>
        <p:blipFill>
          <a:blip r:embed="rId4">
            <a:alphaModFix/>
          </a:blip>
          <a:stretch>
            <a:fillRect/>
          </a:stretch>
        </p:blipFill>
        <p:spPr>
          <a:xfrm>
            <a:off x="423592" y="3693854"/>
            <a:ext cx="5672533" cy="863225"/>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1100</Words>
  <Application>Microsoft Office PowerPoint</Application>
  <PresentationFormat>On-screen Show (16:9)</PresentationFormat>
  <Paragraphs>116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vt:lpstr>
      <vt:lpstr>Arial</vt:lpstr>
      <vt:lpstr>Raleway</vt:lpstr>
      <vt:lpstr>Lato</vt:lpstr>
      <vt:lpstr>Swiss</vt:lpstr>
      <vt:lpstr>Project NBA</vt:lpstr>
      <vt:lpstr>What characteristics make the ultimate NBA Player??</vt:lpstr>
      <vt:lpstr>Data Cleanup &amp; Exploration Speaker 2: Jasmeet Bajwa</vt:lpstr>
      <vt:lpstr>Data Cleanup &amp; Exploration Speaker 2: Jasmeet Bajwa</vt:lpstr>
      <vt:lpstr>Data Analysis Speaker 3: Inna Gurevitch </vt:lpstr>
      <vt:lpstr>Data Discussion Speaker 3: Inna Gurevitch </vt:lpstr>
      <vt:lpstr>Data Discussion Speaker 3:  Inna Gurevitch </vt:lpstr>
      <vt:lpstr>Data Discussion Speaker 3:  Inna Gurevitch </vt:lpstr>
      <vt:lpstr>    Conclusion Speaker 4: Jordon    </vt:lpstr>
      <vt:lpstr>Post Mortem Speaker 4: Jordan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NBA</dc:title>
  <dc:creator>Criselda</dc:creator>
  <cp:lastModifiedBy>Alpha-Romeo</cp:lastModifiedBy>
  <cp:revision>4</cp:revision>
  <dcterms:modified xsi:type="dcterms:W3CDTF">2020-04-18T23:32:02Z</dcterms:modified>
</cp:coreProperties>
</file>